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58" r:id="rId4"/>
    <p:sldId id="278" r:id="rId5"/>
    <p:sldId id="297" r:id="rId6"/>
    <p:sldId id="296" r:id="rId7"/>
    <p:sldId id="289" r:id="rId8"/>
    <p:sldId id="282" r:id="rId9"/>
    <p:sldId id="283" r:id="rId10"/>
    <p:sldId id="304" r:id="rId11"/>
    <p:sldId id="284" r:id="rId12"/>
    <p:sldId id="285" r:id="rId13"/>
    <p:sldId id="286" r:id="rId14"/>
    <p:sldId id="302" r:id="rId15"/>
    <p:sldId id="287" r:id="rId16"/>
    <p:sldId id="305" r:id="rId17"/>
    <p:sldId id="303" r:id="rId18"/>
    <p:sldId id="280" r:id="rId19"/>
    <p:sldId id="295" r:id="rId20"/>
    <p:sldId id="273" r:id="rId21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FFFF"/>
    <a:srgbClr val="FFCCFF"/>
    <a:srgbClr val="15ABC9"/>
    <a:srgbClr val="27467D"/>
    <a:srgbClr val="6666FF"/>
    <a:srgbClr val="41C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55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123A0B-23C7-4F2A-B3AD-CD376C3C0BB9}" type="datetimeFigureOut">
              <a:rPr lang="id-ID" smtClean="0"/>
              <a:pPr/>
              <a:t>21/12/2020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78C798F-8BDF-488E-8F7F-4C04D51AE89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15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F99B148-D4C6-466A-929D-9138FCF707F4}" type="datetimeFigureOut">
              <a:rPr lang="en-ID" smtClean="0"/>
              <a:pPr/>
              <a:t>21-Dec-20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D99E813-5A21-4EF0-A924-7C49F2362B8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093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E813-5A21-4EF0-A924-7C49F2362B87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48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E813-5A21-4EF0-A924-7C49F2362B87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4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E813-5A21-4EF0-A924-7C49F2362B87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F4D6-692A-4E1C-B5FB-7B71164F0A21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1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1759-FF55-4533-A168-2CCC8AC4AC30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7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C2B-4091-4E2C-8703-8938C467C6EF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447676"/>
            <a:ext cx="10515600" cy="44987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1EF7-96F6-4915-8B7B-3C1F41CA4147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9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0EC6-8E0A-43C4-AC0E-EE33E8DB3B2D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58" y="17775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3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10F4-CD1B-49B0-A806-A355525A0EFF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8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CCF0-768B-4C20-8BC5-0F7921F38468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430A-A2A5-4AC7-8E86-3694EB802902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11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D4-6E61-4D46-A7FC-6E244053770C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7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004-3D04-4593-870D-4C759654C2B7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4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EA5A-3DF1-47EB-98BE-35ABBC6790BD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625176"/>
            <a:ext cx="4132613" cy="34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2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minami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15" y="178130"/>
            <a:ext cx="3265404" cy="6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47662"/>
            <a:ext cx="10515600" cy="60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93860"/>
            <a:ext cx="10515600" cy="498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50B7-CC52-4F3A-AE11-705B0C58984E}" type="datetime1">
              <a:rPr lang="en-ID" smtClean="0"/>
              <a:pPr/>
              <a:t>21-Dec-20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err="1"/>
              <a:t>Confidental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735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AA37-7DAF-4BF9-BD98-0B45C11371DE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F656158-278D-4FA8-9C2B-A98215599361}"/>
              </a:ext>
            </a:extLst>
          </p:cNvPr>
          <p:cNvSpPr/>
          <p:nvPr userDrawn="1"/>
        </p:nvSpPr>
        <p:spPr>
          <a:xfrm>
            <a:off x="230807" y="1064145"/>
            <a:ext cx="11711337" cy="4571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EF884E-11A2-41AA-B58E-57FEB8B0989A}"/>
              </a:ext>
            </a:extLst>
          </p:cNvPr>
          <p:cNvSpPr/>
          <p:nvPr userDrawn="1"/>
        </p:nvSpPr>
        <p:spPr>
          <a:xfrm>
            <a:off x="240333" y="1004233"/>
            <a:ext cx="11711337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ECE7AF-8AE0-42E1-BB09-A29F3F0B5C62}"/>
              </a:ext>
            </a:extLst>
          </p:cNvPr>
          <p:cNvSpPr txBox="1"/>
          <p:nvPr userDrawn="1"/>
        </p:nvSpPr>
        <p:spPr>
          <a:xfrm>
            <a:off x="820904" y="6356350"/>
            <a:ext cx="390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PT MINAMI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31A62E-97ED-4CC3-AC3C-13032CD617AB}"/>
              </a:ext>
            </a:extLst>
          </p:cNvPr>
          <p:cNvSpPr txBox="1"/>
          <p:nvPr userDrawn="1"/>
        </p:nvSpPr>
        <p:spPr>
          <a:xfrm>
            <a:off x="10039491" y="719138"/>
            <a:ext cx="191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27467D"/>
                </a:solidFill>
                <a:latin typeface="Arial Nova" panose="020B0604020202020204" pitchFamily="34" charset="0"/>
              </a:rPr>
              <a:t>Together,</a:t>
            </a:r>
            <a:r>
              <a:rPr lang="en-US" sz="1200" i="1" baseline="0" dirty="0" smtClean="0">
                <a:solidFill>
                  <a:srgbClr val="27467D"/>
                </a:solidFill>
                <a:latin typeface="Arial Nova" panose="020B0604020202020204" pitchFamily="34" charset="0"/>
              </a:rPr>
              <a:t> Yes We Can!</a:t>
            </a:r>
            <a:endParaRPr lang="en-ID" sz="1200" i="1" dirty="0">
              <a:solidFill>
                <a:srgbClr val="27467D"/>
              </a:solidFill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microsoft.com/office/2007/relationships/hdphoto" Target="../media/hdphoto2.wdp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microsoft.com/office/2007/relationships/hdphoto" Target="../media/hdphoto4.wdp"/><Relationship Id="rId4" Type="http://schemas.openxmlformats.org/officeDocument/2006/relationships/image" Target="../media/image76.jpe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9" y="2626987"/>
            <a:ext cx="5046661" cy="13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5E6A5B-3811-4CDA-B8D5-6870423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AF5373-2F18-4522-B8C4-01FE2342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 err="1"/>
              <a:t>Confidental</a:t>
            </a:r>
            <a:r>
              <a:rPr lang="en-ID" dirty="0"/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7700" y="4851204"/>
            <a:ext cx="10883900" cy="100282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any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nnovation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eat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rrangement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aximum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mprovement</a:t>
            </a:r>
            <a:endParaRPr lang="en-US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47675"/>
            <a:ext cx="10515600" cy="449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346075" y="2085975"/>
            <a:ext cx="7680325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 Collation Shrink Film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 smtClean="0"/>
              <a:t>Confidental </a:t>
            </a:r>
            <a:endParaRPr lang="en-ID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010FC-00CD-4213-9D09-106905BE8B6E}" type="slidenum">
              <a:rPr lang="en-ID"/>
              <a:pPr>
                <a:defRPr/>
              </a:pPr>
              <a:t>10</a:t>
            </a:fld>
            <a:endParaRPr lang="en-ID"/>
          </a:p>
        </p:txBody>
      </p:sp>
      <p:sp>
        <p:nvSpPr>
          <p:cNvPr id="22534" name="Title 1"/>
          <p:cNvSpPr txBox="1">
            <a:spLocks/>
          </p:cNvSpPr>
          <p:nvPr/>
        </p:nvSpPr>
        <p:spPr bwMode="auto">
          <a:xfrm>
            <a:off x="346075" y="1347788"/>
            <a:ext cx="105156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Partnership with BP PLASTICS HOLDING BHD. (Malaysia)</a:t>
            </a:r>
            <a:endParaRPr lang="id-ID" sz="2000">
              <a:latin typeface="Arial Rounded MT Bold" pitchFamily="34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3028950"/>
            <a:ext cx="2008188" cy="1700213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028950"/>
            <a:ext cx="1482725" cy="1700213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028950"/>
            <a:ext cx="3632200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22" y="4536322"/>
            <a:ext cx="22955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29830" y="1486896"/>
            <a:ext cx="5589499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Locker  for strapping band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D:\Share\produk\Locker transpa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656" y="2332030"/>
            <a:ext cx="1892447" cy="1226568"/>
          </a:xfrm>
          <a:prstGeom prst="rect">
            <a:avLst/>
          </a:prstGeom>
          <a:noFill/>
        </p:spPr>
      </p:pic>
      <p:pic>
        <p:nvPicPr>
          <p:cNvPr id="7171" name="Picture 3" descr="D:\Share\produk\loker st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6850" y="2459421"/>
            <a:ext cx="1827398" cy="106345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11041" y="3844350"/>
            <a:ext cx="1109778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Pallet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 descr="D:\Share\produk\Pallet Paper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579" y="4878068"/>
            <a:ext cx="2762270" cy="14271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0400" y="3487163"/>
            <a:ext cx="196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Plastic transparan locker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87040" y="3487162"/>
            <a:ext cx="104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Locker steel</a:t>
            </a:r>
            <a:endParaRPr lang="id-ID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580" y="6021079"/>
            <a:ext cx="105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Paper Pallet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6750" y="5978050"/>
            <a:ext cx="120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Pressed Pallet</a:t>
            </a:r>
            <a:endParaRPr lang="id-ID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02648" y="6010322"/>
            <a:ext cx="1428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Galvanized </a:t>
            </a:r>
            <a:r>
              <a:rPr lang="id-ID" sz="1400" dirty="0" smtClean="0"/>
              <a:t>Pallet</a:t>
            </a:r>
            <a:endParaRPr lang="id-ID" sz="14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2957" y="4590799"/>
            <a:ext cx="2637228" cy="136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11</a:t>
            </a:fld>
            <a:endParaRPr lang="en-ID"/>
          </a:p>
        </p:txBody>
      </p:sp>
      <p:sp>
        <p:nvSpPr>
          <p:cNvPr id="21" name="TextBox 20"/>
          <p:cNvSpPr txBox="1"/>
          <p:nvPr/>
        </p:nvSpPr>
        <p:spPr>
          <a:xfrm>
            <a:off x="9602005" y="6010322"/>
            <a:ext cx="1101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Plastic </a:t>
            </a:r>
            <a:r>
              <a:rPr lang="id-ID" sz="1400" dirty="0" smtClean="0"/>
              <a:t>Pallet</a:t>
            </a:r>
            <a:endParaRPr lang="id-ID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30" y="4590798"/>
            <a:ext cx="2525296" cy="136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22" y="2081273"/>
            <a:ext cx="211192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071729" y="1486896"/>
            <a:ext cx="5589499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Plastic Container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30" y="2203278"/>
            <a:ext cx="2169022" cy="127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5631" y="3474023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Dimension: 840 x 630 x 375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742295" y="3487161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Dimension: 680 x 490 x 390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446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30831" y="1661856"/>
            <a:ext cx="942981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HoneyComb paper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D:\Share\produk\honeyco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3" y="2304798"/>
            <a:ext cx="3333774" cy="142876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63916" y="3947872"/>
            <a:ext cx="942981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Edge Protector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 descr="D:\Share\produk\Edge_Prot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" y="4590814"/>
            <a:ext cx="2692673" cy="1428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333" y="3590685"/>
            <a:ext cx="1029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Honey Pack</a:t>
            </a:r>
            <a:endParaRPr lang="id-ID" sz="1400" dirty="0"/>
          </a:p>
        </p:txBody>
      </p:sp>
      <p:pic>
        <p:nvPicPr>
          <p:cNvPr id="8197" name="Picture 5" descr="D:\Share\produk\honeycom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860" y="2361949"/>
            <a:ext cx="3048021" cy="12858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2362" y="3590685"/>
            <a:ext cx="1059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Honeycomb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7587" y="5876701"/>
            <a:ext cx="1265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Edge Protector</a:t>
            </a:r>
            <a:endParaRPr lang="id-ID" sz="1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7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30831" y="1629772"/>
            <a:ext cx="1152483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Paper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D:\Share\produk\White 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283" y="2344152"/>
            <a:ext cx="2041496" cy="1214446"/>
          </a:xfrm>
          <a:prstGeom prst="rect">
            <a:avLst/>
          </a:prstGeom>
          <a:noFill/>
        </p:spPr>
      </p:pic>
      <p:pic>
        <p:nvPicPr>
          <p:cNvPr id="9219" name="Picture 3" descr="D:\Share\produk\brown-kraft-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694" y="2459418"/>
            <a:ext cx="2379479" cy="105188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30831" y="3987226"/>
            <a:ext cx="1152483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Plastic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21" name="Picture 5" descr="D:\Share\produk\Plastik LDP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4" y="4701607"/>
            <a:ext cx="3053280" cy="1214446"/>
          </a:xfrm>
          <a:prstGeom prst="rect">
            <a:avLst/>
          </a:prstGeom>
          <a:noFill/>
        </p:spPr>
      </p:pic>
      <p:pic>
        <p:nvPicPr>
          <p:cNvPr id="9222" name="Picture 6" descr="D:\Share\produk\plastik HDP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074" y="4640926"/>
            <a:ext cx="2095515" cy="12858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65332" y="3584568"/>
            <a:ext cx="1092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White Paper</a:t>
            </a:r>
            <a:endParaRPr lang="id-ID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0623" y="3588680"/>
            <a:ext cx="1517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Brown Craft </a:t>
            </a:r>
            <a:r>
              <a:rPr lang="en-US" sz="1400" dirty="0" smtClean="0"/>
              <a:t>P</a:t>
            </a:r>
            <a:r>
              <a:rPr lang="id-ID" sz="1400" dirty="0" smtClean="0"/>
              <a:t>aper</a:t>
            </a:r>
            <a:endParaRPr lang="id-ID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3339" y="598749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LDPE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43755" y="596597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HDPE</a:t>
            </a:r>
            <a:endParaRPr lang="id-ID" sz="1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3755" y="2318300"/>
            <a:ext cx="1350756" cy="11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243755" y="3595925"/>
            <a:ext cx="1416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Laminated Paper</a:t>
            </a:r>
            <a:endParaRPr lang="id-ID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288" y="4651205"/>
            <a:ext cx="1578014" cy="12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332529" y="6000045"/>
            <a:ext cx="149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Gusset Perforated</a:t>
            </a:r>
            <a:endParaRPr lang="id-ID" sz="14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13</a:t>
            </a:fld>
            <a:endParaRPr lang="en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17" y="2394625"/>
            <a:ext cx="1226258" cy="11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814207" y="358868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A4 &amp; F4</a:t>
            </a:r>
            <a:endParaRPr lang="id-ID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47" y="2332459"/>
            <a:ext cx="1169439" cy="12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02820" y="3571481"/>
            <a:ext cx="180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Recycle Paper </a:t>
            </a:r>
            <a:r>
              <a:rPr lang="id-ID" sz="1400" dirty="0" smtClean="0"/>
              <a:t>A4 &amp; F4</a:t>
            </a:r>
            <a:endParaRPr lang="id-ID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83" y="2502478"/>
            <a:ext cx="1277037" cy="9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14</a:t>
            </a:fld>
            <a:endParaRPr lang="en-ID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60" y="2463456"/>
            <a:ext cx="1470025" cy="13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10" y="4191238"/>
            <a:ext cx="1525922" cy="14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87555" y="3902969"/>
            <a:ext cx="70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AGKT</a:t>
            </a:r>
            <a:endParaRPr lang="id-ID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7555" y="565173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ASK</a:t>
            </a:r>
            <a:endParaRPr lang="id-ID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78957" y="1615232"/>
            <a:ext cx="11451093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rgbClr val="002060"/>
                </a:solidFill>
              </a:rPr>
              <a:t>Anti-Corrosion (VCI Paper)</a:t>
            </a:r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7" y="2422512"/>
            <a:ext cx="2634593" cy="406166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03" y="2463536"/>
            <a:ext cx="2788338" cy="406158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14" y="2454281"/>
            <a:ext cx="2722372" cy="408009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78956" y="1624004"/>
            <a:ext cx="942981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Minami Tape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409" y="4042950"/>
            <a:ext cx="184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Tape OPP (Tan)</a:t>
            </a:r>
            <a:endParaRPr lang="id-ID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9" y="2394858"/>
            <a:ext cx="1845388" cy="15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4" y="2394858"/>
            <a:ext cx="1873573" cy="15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24696" y="4086884"/>
            <a:ext cx="184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Tape OPP (Transparent)</a:t>
            </a:r>
            <a:endParaRPr lang="id-ID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60" y="2433971"/>
            <a:ext cx="1666921" cy="160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40" y="2459729"/>
            <a:ext cx="1607973" cy="155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45526" y="4111770"/>
            <a:ext cx="184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Tape OPP</a:t>
            </a:r>
          </a:p>
          <a:p>
            <a:pPr algn="ctr"/>
            <a:r>
              <a:rPr lang="en-US" sz="1400" dirty="0" smtClean="0"/>
              <a:t>(Printed - </a:t>
            </a:r>
            <a:r>
              <a:rPr lang="en-US" sz="1400" dirty="0" err="1" smtClean="0"/>
              <a:t>Givaudan</a:t>
            </a:r>
            <a:r>
              <a:rPr lang="en-US" sz="1400" dirty="0" smtClean="0"/>
              <a:t>)</a:t>
            </a:r>
            <a:endParaRPr lang="id-ID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4732" y="4194605"/>
            <a:ext cx="184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Tape OPP</a:t>
            </a:r>
          </a:p>
          <a:p>
            <a:pPr algn="ctr"/>
            <a:r>
              <a:rPr lang="en-US" sz="1400" dirty="0" smtClean="0"/>
              <a:t>(Printed - </a:t>
            </a:r>
            <a:r>
              <a:rPr lang="en-US" sz="1400" dirty="0" err="1" smtClean="0"/>
              <a:t>Firmenich</a:t>
            </a:r>
            <a:r>
              <a:rPr lang="en-US" sz="1400" dirty="0" smtClean="0"/>
              <a:t>)</a:t>
            </a:r>
            <a:endParaRPr lang="id-ID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9221388" y="5764872"/>
            <a:ext cx="2265465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i="1" dirty="0" smtClean="0">
                <a:solidFill>
                  <a:schemeClr val="accent5">
                    <a:lumMod val="50000"/>
                  </a:schemeClr>
                </a:solidFill>
              </a:rPr>
              <a:t>many more..</a:t>
            </a:r>
            <a:endParaRPr lang="id-ID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4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47675"/>
            <a:ext cx="10515600" cy="449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79413" y="1614488"/>
            <a:ext cx="9429750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</a:rPr>
              <a:t>Air bag</a:t>
            </a:r>
          </a:p>
        </p:txBody>
      </p:sp>
      <p:pic>
        <p:nvPicPr>
          <p:cNvPr id="29700" name="Picture 6" descr="D:\Share\produk\airb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19338"/>
            <a:ext cx="36147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42925" y="4368800"/>
            <a:ext cx="31781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400" dirty="0">
                <a:latin typeface="Calibri" pitchFamily="34" charset="0"/>
              </a:rPr>
              <a:t>Spec Air Bag :</a:t>
            </a:r>
          </a:p>
          <a:p>
            <a:pPr algn="ctr">
              <a:defRPr/>
            </a:pPr>
            <a:r>
              <a:rPr lang="id-ID" sz="1400" dirty="0">
                <a:latin typeface="Calibri" pitchFamily="34" charset="0"/>
              </a:rPr>
              <a:t>Uk 600 X 900, ( 2 Ply)</a:t>
            </a:r>
          </a:p>
          <a:p>
            <a:pPr algn="ctr">
              <a:defRPr/>
            </a:pPr>
            <a:r>
              <a:rPr lang="id-ID" sz="1400" dirty="0">
                <a:latin typeface="Calibri" pitchFamily="34" charset="0"/>
              </a:rPr>
              <a:t>1000 X 1200, ( 2 Ply)</a:t>
            </a:r>
          </a:p>
          <a:p>
            <a:pPr marL="342900" indent="-342900" algn="ctr">
              <a:buFontTx/>
              <a:buAutoNum type="arabicPlain" startAt="1000"/>
              <a:defRPr/>
            </a:pPr>
            <a:r>
              <a:rPr lang="id-ID" sz="1400" dirty="0">
                <a:latin typeface="Calibri" pitchFamily="34" charset="0"/>
              </a:rPr>
              <a:t> X 1800, (1 Ply)</a:t>
            </a:r>
          </a:p>
          <a:p>
            <a:pPr marL="342900" indent="-342900" algn="ctr">
              <a:defRPr/>
            </a:pPr>
            <a:r>
              <a:rPr lang="id-ID" sz="1400" dirty="0">
                <a:latin typeface="Calibri" pitchFamily="34" charset="0"/>
              </a:rPr>
              <a:t>1000 X 2200 (1 Ply) 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319338"/>
            <a:ext cx="31369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 smtClean="0"/>
              <a:t>Confidental </a:t>
            </a:r>
            <a:endParaRPr lang="en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72B5A-600F-4118-9497-071D32634AA2}" type="slidenum">
              <a:rPr lang="en-ID"/>
              <a:pPr>
                <a:defRPr/>
              </a:pPr>
              <a:t>16</a:t>
            </a:fld>
            <a:endParaRPr lang="en-ID"/>
          </a:p>
        </p:txBody>
      </p:sp>
      <p:sp>
        <p:nvSpPr>
          <p:cNvPr id="29707" name="Rectangle 2"/>
          <p:cNvSpPr>
            <a:spLocks noChangeArrowheads="1"/>
          </p:cNvSpPr>
          <p:nvPr/>
        </p:nvSpPr>
        <p:spPr bwMode="auto">
          <a:xfrm>
            <a:off x="5294313" y="3244850"/>
            <a:ext cx="160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Bundle Wrap</a:t>
            </a:r>
          </a:p>
        </p:txBody>
      </p:sp>
    </p:spTree>
    <p:extLst>
      <p:ext uri="{BB962C8B-B14F-4D97-AF65-F5344CB8AC3E}">
        <p14:creationId xmlns:p14="http://schemas.microsoft.com/office/powerpoint/2010/main" val="34678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78956" y="1615232"/>
            <a:ext cx="322058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accent3">
                    <a:lumMod val="50000"/>
                  </a:schemeClr>
                </a:solidFill>
              </a:rPr>
              <a:t>Strapping Band Tensioner</a:t>
            </a:r>
            <a:endParaRPr lang="id-ID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08" y="5330009"/>
            <a:ext cx="93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All product above, equipped with all necessary document such as </a:t>
            </a:r>
            <a:r>
              <a:rPr lang="id-ID" b="1" dirty="0" smtClean="0"/>
              <a:t>ROHs, MSDS, SGS,</a:t>
            </a:r>
            <a:r>
              <a:rPr lang="id-ID" dirty="0" smtClean="0"/>
              <a:t> and we assure you that what we supply is in accordance with the quality and specification of your order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3758" y="4171484"/>
            <a:ext cx="89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Tensioner</a:t>
            </a:r>
            <a:endParaRPr lang="id-ID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4208" y="4972818"/>
            <a:ext cx="933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..... And so on</a:t>
            </a:r>
            <a:endParaRPr lang="id-ID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17</a:t>
            </a:fld>
            <a:endParaRPr lang="en-ID"/>
          </a:p>
        </p:txBody>
      </p:sp>
      <p:pic>
        <p:nvPicPr>
          <p:cNvPr id="3" name="Picture 2" descr="D:\noe\noenoe\pic minami\pic minami1\Tensioner.jpg"/>
          <p:cNvPicPr>
            <a:picLocks noChangeAspect="1" noChangeArrowheads="1"/>
          </p:cNvPicPr>
          <p:nvPr/>
        </p:nvPicPr>
        <p:blipFill>
          <a:blip r:embed="rId2"/>
          <a:srcRect b="29431"/>
          <a:stretch>
            <a:fillRect/>
          </a:stretch>
        </p:blipFill>
        <p:spPr bwMode="auto">
          <a:xfrm>
            <a:off x="476250" y="2211389"/>
            <a:ext cx="1787979" cy="126175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029299" y="1615232"/>
            <a:ext cx="3220587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accent3">
                    <a:lumMod val="50000"/>
                  </a:schemeClr>
                </a:solidFill>
              </a:rPr>
              <a:t>Strapping Band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Dispenser</a:t>
            </a:r>
            <a:endParaRPr lang="id-ID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9" y="2247900"/>
            <a:ext cx="1224872" cy="185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4305" y="4171484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Dispenser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465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7" y="3477479"/>
            <a:ext cx="10515600" cy="44987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6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1306153"/>
            <a:ext cx="10515600" cy="4983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With our vision, we are using a proactive approach </a:t>
            </a:r>
            <a:r>
              <a:rPr lang="en-US" dirty="0" smtClean="0"/>
              <a:t>such as :</a:t>
            </a:r>
          </a:p>
          <a:p>
            <a:r>
              <a:rPr lang="id-ID" dirty="0" smtClean="0"/>
              <a:t>E</a:t>
            </a:r>
            <a:r>
              <a:rPr lang="en-US" dirty="0" err="1" smtClean="0"/>
              <a:t>xcellence</a:t>
            </a:r>
            <a:r>
              <a:rPr lang="id-ID" dirty="0" smtClean="0"/>
              <a:t> </a:t>
            </a:r>
            <a:r>
              <a:rPr lang="en-US" dirty="0"/>
              <a:t>Quality, Cost, Delivery and Service (</a:t>
            </a:r>
            <a:r>
              <a:rPr lang="en-US" dirty="0" smtClean="0"/>
              <a:t>QCDS)</a:t>
            </a:r>
          </a:p>
          <a:p>
            <a:r>
              <a:rPr lang="en-US" dirty="0" smtClean="0"/>
              <a:t>Custom</a:t>
            </a:r>
            <a:r>
              <a:rPr lang="id-ID" dirty="0" smtClean="0"/>
              <a:t>ize</a:t>
            </a:r>
            <a:r>
              <a:rPr lang="en-US" dirty="0" smtClean="0"/>
              <a:t> design</a:t>
            </a:r>
            <a:r>
              <a:rPr lang="id-ID" dirty="0" smtClean="0"/>
              <a:t> in</a:t>
            </a:r>
            <a:r>
              <a:rPr lang="en-US" dirty="0" smtClean="0"/>
              <a:t> size and material for </a:t>
            </a:r>
            <a:r>
              <a:rPr lang="id-ID" dirty="0" smtClean="0"/>
              <a:t>customer needs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minimum order quantity</a:t>
            </a:r>
          </a:p>
          <a:p>
            <a:r>
              <a:rPr lang="en-US" dirty="0"/>
              <a:t>24 hours delivery services</a:t>
            </a:r>
          </a:p>
          <a:p>
            <a:r>
              <a:rPr lang="en-US" dirty="0" smtClean="0"/>
              <a:t>Guaranteed </a:t>
            </a:r>
            <a:r>
              <a:rPr lang="en-US" dirty="0"/>
              <a:t>product specification</a:t>
            </a:r>
          </a:p>
          <a:p>
            <a:r>
              <a:rPr lang="en-US" dirty="0" smtClean="0"/>
              <a:t>We make </a:t>
            </a:r>
            <a:r>
              <a:rPr lang="en-US" dirty="0"/>
              <a:t>adequate provision for the health and safety of </a:t>
            </a:r>
            <a:r>
              <a:rPr lang="en-US" dirty="0" smtClean="0"/>
              <a:t>our employees</a:t>
            </a:r>
            <a:r>
              <a:rPr lang="en-US" dirty="0"/>
              <a:t>, </a:t>
            </a:r>
            <a:r>
              <a:rPr lang="en-US" dirty="0" smtClean="0"/>
              <a:t>customers </a:t>
            </a:r>
            <a:r>
              <a:rPr lang="en-US" dirty="0"/>
              <a:t>and </a:t>
            </a:r>
            <a:r>
              <a:rPr lang="en-US" dirty="0" smtClean="0"/>
              <a:t>other</a:t>
            </a:r>
            <a:endParaRPr lang="id-ID" dirty="0" smtClean="0"/>
          </a:p>
          <a:p>
            <a:r>
              <a:rPr lang="en-US" dirty="0" smtClean="0"/>
              <a:t>R</a:t>
            </a:r>
            <a:r>
              <a:rPr lang="id-ID" dirty="0" smtClean="0"/>
              <a:t>esult </a:t>
            </a:r>
            <a:r>
              <a:rPr lang="en-US" dirty="0" smtClean="0"/>
              <a:t>oriented </a:t>
            </a:r>
            <a:r>
              <a:rPr lang="id-ID" dirty="0" smtClean="0"/>
              <a:t>to serve customer that has been our foundation for over one decade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7" y="3477479"/>
            <a:ext cx="10515600" cy="449875"/>
          </a:xfrm>
        </p:spPr>
        <p:txBody>
          <a:bodyPr>
            <a:normAutofit fontScale="90000"/>
          </a:bodyPr>
          <a:lstStyle/>
          <a:p>
            <a:r>
              <a:rPr lang="id-ID" dirty="0"/>
              <a:t>ABOUT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62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 err="1"/>
              <a:t>Confidental</a:t>
            </a:r>
            <a:r>
              <a:rPr lang="en-ID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20</a:t>
            </a:fld>
            <a:endParaRPr lang="en-ID"/>
          </a:p>
        </p:txBody>
      </p:sp>
      <p:sp>
        <p:nvSpPr>
          <p:cNvPr id="19" name="Rounded Rectangle 18"/>
          <p:cNvSpPr/>
          <p:nvPr/>
        </p:nvSpPr>
        <p:spPr>
          <a:xfrm>
            <a:off x="332031" y="1504644"/>
            <a:ext cx="11103348" cy="4038906"/>
          </a:xfrm>
          <a:prstGeom prst="roundRect">
            <a:avLst/>
          </a:prstGeom>
          <a:noFill/>
          <a:ln w="34925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200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600" dirty="0" smtClean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600" dirty="0" smtClean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600" dirty="0" smtClean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id-ID" sz="1600" dirty="0" smtClean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Currently 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the business has been supply for more than </a:t>
            </a:r>
            <a:r>
              <a:rPr lang="id-ID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100</a:t>
            </a:r>
            <a:r>
              <a:rPr lang="en-US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companies 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in </a:t>
            </a:r>
            <a:r>
              <a:rPr lang="en-US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Indonesia</a:t>
            </a:r>
            <a:r>
              <a:rPr lang="id-ID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(90% foreign company)</a:t>
            </a:r>
            <a:r>
              <a:rPr lang="en-US" sz="1600" dirty="0" smtClean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Born in Semarang in 1967. Graduated from </a:t>
            </a:r>
            <a:r>
              <a:rPr lang="en-US" sz="1600" dirty="0" err="1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Satya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Wacana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Christian University, Economic Faculty, majoring in </a:t>
            </a:r>
            <a:r>
              <a:rPr lang="id-ID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Finance &amp; 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Accounting Management in 1990 &amp; Master Degree in Corporate Finance from </a:t>
            </a:r>
            <a:r>
              <a:rPr lang="en-US" sz="1600" dirty="0" err="1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Prasetya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Mulya</a:t>
            </a:r>
            <a:r>
              <a:rPr lang="en-US" sz="1600" dirty="0">
                <a:solidFill>
                  <a:schemeClr val="tx2"/>
                </a:solidFill>
                <a:latin typeface="Malgun Gothic" pitchFamily="34" charset="-127"/>
                <a:ea typeface="Malgun Gothic" pitchFamily="34" charset="-127"/>
              </a:rPr>
              <a:t> Business School in 1995. </a:t>
            </a:r>
          </a:p>
          <a:p>
            <a:pPr algn="ctr"/>
            <a:endParaRPr lang="id-ID" sz="12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414" y="1823953"/>
            <a:ext cx="290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u="sng" dirty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Lisa Irawati Gunawan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5" y="2393617"/>
            <a:ext cx="1430174" cy="142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46100" y="2330179"/>
            <a:ext cx="9284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Start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her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own business </a:t>
            </a:r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on 2006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of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trading, assembly &amp; customize products based 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customer’s </a:t>
            </a:r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needs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in Jakarta</a:t>
            </a:r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endParaRPr lang="id-ID" sz="1600" b="1" dirty="0" smtClean="0">
              <a:solidFill>
                <a:schemeClr val="accent5">
                  <a:lumMod val="50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r>
              <a:rPr lang="id-ID" sz="1600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In 2018, establish a new company, HIGASHI Indonesia (One Stop Spool Repair &amp; Integrated Warehouse Management)</a:t>
            </a:r>
            <a:r>
              <a:rPr lang="id-ID" sz="1600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Our Company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 err="1"/>
              <a:t>Confidental</a:t>
            </a:r>
            <a:r>
              <a:rPr lang="en-ID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3</a:t>
            </a:fld>
            <a:endParaRPr lang="en-ID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115436" y="1135766"/>
            <a:ext cx="5866265" cy="351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96487" algn="l"/>
              </a:tabLst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Established date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10 March 2006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Current location</a:t>
            </a:r>
            <a:r>
              <a:rPr lang="id-ID" sz="1400" b="1" u="sng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Pergudangan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 Prima Center 1 Blok D32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Jl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. Pool PPD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Pesing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Poglar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, Jakarta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Barat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en-US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Telephone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6221 – 2252 0688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en-US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Fax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6221 – 2967 1419</a:t>
            </a:r>
            <a:endParaRPr lang="en-US" sz="1400" b="1" u="sng" dirty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en-US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Director</a:t>
            </a:r>
            <a:r>
              <a:rPr lang="id-ID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Lisa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Irawati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Gunawan</a:t>
            </a:r>
            <a:endParaRPr lang="id-ID" sz="1400" dirty="0" smtClean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396487" algn="l"/>
              </a:tabLst>
            </a:pPr>
            <a:r>
              <a:rPr lang="id-ID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Advisor</a:t>
            </a:r>
            <a:r>
              <a:rPr lang="id-ID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Shioda Hiroyuki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id-ID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438275" algn="l"/>
              </a:tabLst>
            </a:pPr>
            <a:r>
              <a:rPr lang="en-US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Manpower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id-ID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id-ID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3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0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persons</a:t>
            </a:r>
            <a:r>
              <a:rPr lang="id-ID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438275" algn="l"/>
              </a:tabLst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Service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id-ID" sz="1400" b="1" dirty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General Trading &amp; Develop Product</a:t>
            </a:r>
            <a:endParaRPr lang="id-ID" sz="1400" dirty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lnSpc>
                <a:spcPct val="150000"/>
              </a:lnSpc>
              <a:buNone/>
              <a:tabLst>
                <a:tab pos="1438275" algn="l"/>
              </a:tabLst>
            </a:pPr>
            <a:r>
              <a:rPr lang="id-ID" sz="14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Distance</a:t>
            </a:r>
            <a:r>
              <a:rPr lang="id-ID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		3 KM (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MINAMI – Toll Gate</a:t>
            </a:r>
            <a:r>
              <a:rPr lang="id-ID" sz="1400" dirty="0" smtClean="0">
                <a:solidFill>
                  <a:schemeClr val="accent5">
                    <a:lumMod val="7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accent5">
                  <a:lumMod val="75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66898" y="4697116"/>
            <a:ext cx="10402784" cy="164649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431800">
              <a:schemeClr val="accent5">
                <a:lumMod val="40000"/>
                <a:lumOff val="60000"/>
                <a:alpha val="5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Vision 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 have high commitment with customer’s satisfaction with Quality, Cost, Delivery and Service (QCDS)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Mission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Growing together with customer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supplier</a:t>
            </a:r>
            <a:endParaRPr lang="en-ID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29" y="1149254"/>
            <a:ext cx="2530570" cy="322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7" y="3477479"/>
            <a:ext cx="10515600" cy="449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</a:t>
            </a:r>
            <a:r>
              <a:rPr lang="id-ID" dirty="0" smtClean="0"/>
              <a:t>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47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of Customers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5</a:t>
            </a:fld>
            <a:endParaRPr lang="en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6" y="2487246"/>
            <a:ext cx="2936645" cy="6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user\Downloads\gambar customer\pt mitsubishi electric autom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662" y="2487248"/>
            <a:ext cx="1845692" cy="69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819718" y="1556839"/>
            <a:ext cx="2265465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Automotive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5" descr="C:\Users\user\Downloads\gambar customer\pt yua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740" y="4586515"/>
            <a:ext cx="921969" cy="83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41" y="4943226"/>
            <a:ext cx="2573364" cy="42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0" y="3563682"/>
            <a:ext cx="1580444" cy="6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Users\user\Downloads\gambar customer\pt sumid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4826" y="3355816"/>
            <a:ext cx="1845479" cy="109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45" y="2399397"/>
            <a:ext cx="948055" cy="86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user\Downloads\gambar customer\PT Ara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47172" y="2379401"/>
            <a:ext cx="2698032" cy="86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73" y="3618554"/>
            <a:ext cx="1703742" cy="57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87" y="3611486"/>
            <a:ext cx="2213429" cy="5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07" y="4981462"/>
            <a:ext cx="188595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817342"/>
            <a:ext cx="1447801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156843" y="5614265"/>
            <a:ext cx="2265465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i="1" dirty="0" smtClean="0">
                <a:solidFill>
                  <a:schemeClr val="accent5">
                    <a:lumMod val="50000"/>
                  </a:schemeClr>
                </a:solidFill>
              </a:rPr>
              <a:t>many more..</a:t>
            </a:r>
            <a:endParaRPr lang="id-ID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6505" y="4805490"/>
            <a:ext cx="1418720" cy="54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1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Customers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6</a:t>
            </a:fld>
            <a:endParaRPr lang="en-ID"/>
          </a:p>
        </p:txBody>
      </p:sp>
      <p:sp>
        <p:nvSpPr>
          <p:cNvPr id="9" name="Rounded Rectangle 8"/>
          <p:cNvSpPr/>
          <p:nvPr/>
        </p:nvSpPr>
        <p:spPr>
          <a:xfrm>
            <a:off x="4495321" y="1486896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Logistic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77" y="3130364"/>
            <a:ext cx="1124507" cy="74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78" y="2286455"/>
            <a:ext cx="1178362" cy="70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43427" y="1499928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Pharmaceutical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83" y="2326112"/>
            <a:ext cx="976313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77916" y="4113687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Food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" y="4754367"/>
            <a:ext cx="1419225" cy="49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C:\Users\user\Downloads\gambar customer\pt firmanic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0740" y="4802727"/>
            <a:ext cx="1641492" cy="56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ounded Rectangle 27"/>
          <p:cNvSpPr/>
          <p:nvPr/>
        </p:nvSpPr>
        <p:spPr>
          <a:xfrm>
            <a:off x="4228142" y="4113687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Construction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653596" y="1499928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Chemical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" name="Picture 3" descr="C:\Users\user\Downloads\gambar customer\asahimas chemic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78752" y="2229293"/>
            <a:ext cx="2516393" cy="73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14" descr="C:\Users\user\Downloads\gambar customer\pt brenta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2754" y="3065047"/>
            <a:ext cx="2222391" cy="88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1" y="5559671"/>
            <a:ext cx="923991" cy="48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7" y="5432446"/>
            <a:ext cx="752257" cy="72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29" y="4970496"/>
            <a:ext cx="2089470" cy="3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87" y="5574167"/>
            <a:ext cx="367665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8144075" y="1486897"/>
            <a:ext cx="55440" cy="505201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221388" y="5764872"/>
            <a:ext cx="2265465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i="1" dirty="0" smtClean="0">
                <a:solidFill>
                  <a:schemeClr val="accent5">
                    <a:lumMod val="50000"/>
                  </a:schemeClr>
                </a:solidFill>
              </a:rPr>
              <a:t>many more..</a:t>
            </a:r>
            <a:endParaRPr lang="id-ID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71629" y="4056530"/>
            <a:ext cx="1096777" cy="87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68577" y="5939121"/>
            <a:ext cx="2137423" cy="59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3816846" y="1486898"/>
            <a:ext cx="0" cy="48816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Our Customer</a:t>
            </a:r>
            <a:endParaRPr lang="id-ID" dirty="0"/>
          </a:p>
        </p:txBody>
      </p:sp>
      <p:pic>
        <p:nvPicPr>
          <p:cNvPr id="21" name="Picture 16" descr="C:\Users\user\Downloads\gambar customer\pt astra graph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874" y="2426953"/>
            <a:ext cx="2482841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4317089" y="1567857"/>
            <a:ext cx="279582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Others</a:t>
            </a:r>
            <a:endParaRPr lang="id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43" y="2522469"/>
            <a:ext cx="2011746" cy="57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79" y="3592778"/>
            <a:ext cx="985970" cy="104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75" y="5161592"/>
            <a:ext cx="141922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31" y="5137780"/>
            <a:ext cx="1133474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5" y="2522467"/>
            <a:ext cx="2005621" cy="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156843" y="5614265"/>
            <a:ext cx="2265465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i="1" dirty="0" smtClean="0">
                <a:solidFill>
                  <a:schemeClr val="accent5">
                    <a:lumMod val="50000"/>
                  </a:schemeClr>
                </a:solidFill>
              </a:rPr>
              <a:t>many more..</a:t>
            </a:r>
            <a:endParaRPr lang="id-ID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8" name="AutoShape 4" descr="Image result for taew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0091" y="3928845"/>
            <a:ext cx="253365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251448" y="3863473"/>
            <a:ext cx="2921554" cy="749866"/>
            <a:chOff x="5254257" y="3610937"/>
            <a:chExt cx="2921555" cy="7498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54257" y="3618714"/>
              <a:ext cx="661427" cy="7420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5910348" y="3610937"/>
              <a:ext cx="2265464" cy="749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 smtClean="0">
                  <a:solidFill>
                    <a:srgbClr val="3333FF"/>
                  </a:solidFill>
                </a:rPr>
                <a:t>TUNAS MITRA SUKSES</a:t>
              </a:r>
              <a:endParaRPr lang="id-ID" sz="16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7</a:t>
            </a:fld>
            <a:endParaRPr lang="en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51" y="5068206"/>
            <a:ext cx="1381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7" y="3477479"/>
            <a:ext cx="10515600" cy="449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</a:t>
            </a:r>
            <a:r>
              <a:rPr lang="id-ID" dirty="0" smtClean="0"/>
              <a:t>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Confidental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A37-7DAF-4BF9-BD98-0B45C11371DE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9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Part of product that we can supply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345873" y="1338704"/>
            <a:ext cx="10257894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Stretch Film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D:\Share\produk\Stretch_Film macine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376" y="1981646"/>
            <a:ext cx="1126577" cy="1500198"/>
          </a:xfrm>
          <a:prstGeom prst="rect">
            <a:avLst/>
          </a:prstGeom>
          <a:noFill/>
        </p:spPr>
      </p:pic>
      <p:pic>
        <p:nvPicPr>
          <p:cNvPr id="6147" name="Picture 3" descr="D:\Share\produk\stretchfilm Handro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7641" y="1972126"/>
            <a:ext cx="1646735" cy="1509718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45873" y="3767596"/>
            <a:ext cx="10257894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Strapping band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8" name="Picture 4" descr="D:\Share\produk\PET-strapping-band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873" y="4410538"/>
            <a:ext cx="2571723" cy="1571636"/>
          </a:xfrm>
          <a:prstGeom prst="rect">
            <a:avLst/>
          </a:prstGeom>
          <a:noFill/>
        </p:spPr>
      </p:pic>
      <p:pic>
        <p:nvPicPr>
          <p:cNvPr id="6149" name="Picture 5" descr="D:\Share\produk\strapping band p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987" y="4539827"/>
            <a:ext cx="2540000" cy="12779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7376" y="3410407"/>
            <a:ext cx="1133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Machine Roll</a:t>
            </a:r>
            <a:endParaRPr lang="id-ID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8643" y="3410407"/>
            <a:ext cx="88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Hand Roll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6876" y="5817276"/>
            <a:ext cx="160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Strapping band PET</a:t>
            </a:r>
            <a:endParaRPr lang="id-ID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89147" y="5817276"/>
            <a:ext cx="1519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Strapping band PP</a:t>
            </a:r>
            <a:endParaRPr lang="id-ID" sz="1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4153" y="4534742"/>
            <a:ext cx="1682562" cy="119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4563" y="4615031"/>
            <a:ext cx="971841" cy="10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717772" y="5797553"/>
            <a:ext cx="154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Cord Strap</a:t>
            </a:r>
            <a:endParaRPr lang="id-ID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45184" y="5820861"/>
            <a:ext cx="154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Buckle</a:t>
            </a:r>
            <a:endParaRPr lang="id-ID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9398" y="4690336"/>
            <a:ext cx="1274368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9346684" y="5801138"/>
            <a:ext cx="154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Lashing Belt</a:t>
            </a:r>
            <a:endParaRPr lang="id-ID" sz="1400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r>
              <a:rPr lang="en-ID" smtClean="0"/>
              <a:t>Confidental </a:t>
            </a:r>
            <a:endParaRPr lang="en-ID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7350" y="6356351"/>
            <a:ext cx="2743200" cy="365125"/>
          </a:xfrm>
        </p:spPr>
        <p:txBody>
          <a:bodyPr/>
          <a:lstStyle/>
          <a:p>
            <a:fld id="{A71AAA37-7DAF-4BF9-BD98-0B45C11371DE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89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578</Words>
  <Application>Microsoft Office PowerPoint</Application>
  <PresentationFormat>Custom</PresentationFormat>
  <Paragraphs>174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ABOUT US</vt:lpstr>
      <vt:lpstr>Our Company</vt:lpstr>
      <vt:lpstr>CUSTOMERS</vt:lpstr>
      <vt:lpstr>Type of Customers</vt:lpstr>
      <vt:lpstr>Type of Customers</vt:lpstr>
      <vt:lpstr>Our Customer</vt:lpstr>
      <vt:lpstr>PRODUCTS</vt:lpstr>
      <vt:lpstr>Part of product that we can supply</vt:lpstr>
      <vt:lpstr>Part of product that we can supply</vt:lpstr>
      <vt:lpstr>Part of product that we can supply</vt:lpstr>
      <vt:lpstr>Part of product that we can supply</vt:lpstr>
      <vt:lpstr>Part of product that we can supply</vt:lpstr>
      <vt:lpstr>Part of product that we can supply</vt:lpstr>
      <vt:lpstr>Part of product that we can supply</vt:lpstr>
      <vt:lpstr>Part of product that we can supply</vt:lpstr>
      <vt:lpstr>Part of product that we can supply</vt:lpstr>
      <vt:lpstr>CONCLUSION</vt:lpstr>
      <vt:lpstr>Conclusion</vt:lpstr>
      <vt:lpstr>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SETYONO/AMG/FAC-CKP</dc:creator>
  <cp:lastModifiedBy>tia</cp:lastModifiedBy>
  <cp:revision>123</cp:revision>
  <cp:lastPrinted>2020-08-27T12:14:46Z</cp:lastPrinted>
  <dcterms:created xsi:type="dcterms:W3CDTF">2020-02-08T04:23:26Z</dcterms:created>
  <dcterms:modified xsi:type="dcterms:W3CDTF">2020-12-21T02:02:27Z</dcterms:modified>
</cp:coreProperties>
</file>